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Ubuntu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UbuntuMono-bold.fntdata"/><Relationship Id="rId12" Type="http://schemas.openxmlformats.org/officeDocument/2006/relationships/slide" Target="slides/slide7.xml"/><Relationship Id="rId34" Type="http://schemas.openxmlformats.org/officeDocument/2006/relationships/font" Target="fonts/UbuntuMono-regular.fntdata"/><Relationship Id="rId15" Type="http://schemas.openxmlformats.org/officeDocument/2006/relationships/slide" Target="slides/slide10.xml"/><Relationship Id="rId37" Type="http://schemas.openxmlformats.org/officeDocument/2006/relationships/font" Target="fonts/UbuntuMono-boldItalic.fntdata"/><Relationship Id="rId14" Type="http://schemas.openxmlformats.org/officeDocument/2006/relationships/slide" Target="slides/slide9.xml"/><Relationship Id="rId36" Type="http://schemas.openxmlformats.org/officeDocument/2006/relationships/font" Target="fonts/Ubuntu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e03b1609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4e03b1609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4e03b1609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4e03b1609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e03b1609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4e03b1609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e03b1609_8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e03b1609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e03b1609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e03b1609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e03b1609_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4e03b1609_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e03b1609_8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4e03b1609_8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4e03b1609_8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4e03b1609_8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e03b1609_8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4e03b1609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4e03b1609_8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4e03b1609_8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4d140bf0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4d140bf0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e03b1609_8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4e03b1609_8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4e03b1609_8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4e03b1609_8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4e03b1609_8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4e03b1609_8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4e03b1609_8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4e03b1609_8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4e03b1609_8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4e03b1609_8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4e03b1609_8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4e03b1609_8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e03b1609_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e03b1609_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e03b1609_8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4e03b1609_8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4e03b1609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4e03b160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e03b16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e03b16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4e03b16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4e03b16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4e03b160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4e03b160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e03b1609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4e03b1609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d140bf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4d140bf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4d140bf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4d140bf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e03b1609_8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e03b1609_8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800"/>
              <a:buFont typeface="Ubuntu Mono"/>
              <a:buNone/>
              <a:defRPr sz="280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 Mono"/>
              <a:buChar char="●"/>
              <a:defRPr sz="1800"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○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■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●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○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■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●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○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Mono"/>
              <a:buChar char="■"/>
              <a:defRPr>
                <a:solidFill>
                  <a:schemeClr val="lt2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7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&gt; Prim’s </a:t>
            </a:r>
            <a:r>
              <a:rPr lang="en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algorithm</a:t>
            </a:r>
            <a:endParaRPr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1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8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# </a:t>
            </a:r>
            <a:r>
              <a:rPr lang="en" sz="138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Menemukan </a:t>
            </a:r>
            <a:r>
              <a:rPr lang="en" sz="138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minimum spanning tree</a:t>
            </a:r>
            <a:r>
              <a:rPr lang="en" sz="138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dari </a:t>
            </a:r>
            <a:r>
              <a:rPr lang="en" sz="138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undirected graph</a:t>
            </a:r>
            <a:r>
              <a:rPr lang="en" sz="138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dengan menggunakan </a:t>
            </a:r>
            <a:r>
              <a:rPr lang="en" sz="138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algoritma prim</a:t>
            </a:r>
            <a:endParaRPr sz="1380">
              <a:solidFill>
                <a:schemeClr val="dk1"/>
              </a:solidFill>
              <a:highlight>
                <a:srgbClr val="FF0000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87925" y="3468275"/>
            <a:ext cx="30000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</a:t>
            </a: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Farhan Hakim Iskandar (13220007)</a:t>
            </a:r>
            <a:endParaRPr sz="12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./Bintang Moralino Cerdas(13220017)</a:t>
            </a:r>
            <a:endParaRPr sz="12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./Senggani Fatah Sedayu (13220035)</a:t>
            </a:r>
            <a:endParaRPr sz="12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./Di</a:t>
            </a: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o</a:t>
            </a: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n Timotius Daeli (13220045)</a:t>
            </a:r>
            <a:endParaRPr sz="12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./Bostang Palaguna (13220055)</a:t>
            </a:r>
            <a:endParaRPr sz="12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Contoh skenario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44800" y="46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Membangun infrastruktur fiber-optic ??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Misalkan kita ingin membangun infrastruktur internet berbasis fiber optic yang menghubungkan 11 kota di indonesia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">
            <a:off x="7187451" y="3671425"/>
            <a:ext cx="1862722" cy="12410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7016777" y="4851020"/>
            <a:ext cx="4818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Shark attack internet cable (Vietnam, 2015)</a:t>
            </a:r>
            <a:endParaRPr sz="7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25" y="2042650"/>
            <a:ext cx="5402951" cy="30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47846" y="1959950"/>
            <a:ext cx="2702328" cy="1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7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1 : hitung jarak antar kota dengan google map!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24" y="1440050"/>
            <a:ext cx="5844527" cy="32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832450" y="680850"/>
            <a:ext cx="72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Kita akan peroleh adjacency matrix (disajikan dalam tabel) :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" y="1081050"/>
            <a:ext cx="8839199" cy="230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2 : buat program dalam 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Kita cukup modifikasi source-code program algoritma prim untuk kasus sederhana sebelumnya.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75" y="248913"/>
            <a:ext cx="964926" cy="96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000" y="3391025"/>
            <a:ext cx="5587300" cy="13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50" y="3765150"/>
            <a:ext cx="2693025" cy="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2825375" y="3962063"/>
            <a:ext cx="9648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275" y="2633338"/>
            <a:ext cx="638175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2742688" y="2613113"/>
            <a:ext cx="9648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7">
            <a:alphaModFix/>
          </a:blip>
          <a:srcRect b="-20490" l="-20670" r="20669" t="20490"/>
          <a:stretch/>
        </p:blipFill>
        <p:spPr>
          <a:xfrm>
            <a:off x="3707500" y="2627013"/>
            <a:ext cx="716432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11700" y="1906913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./jumlah vertex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207750" y="2950763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./ adjacency matrix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run the simulation!</a:t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0002">
            <a:off x="4372949" y="2111473"/>
            <a:ext cx="5258074" cy="29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0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079175"/>
            <a:ext cx="676557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0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1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8" y="1079175"/>
            <a:ext cx="672998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998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2</a:t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079175"/>
            <a:ext cx="677570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1437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3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079175"/>
            <a:ext cx="673912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1550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30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Review teori dulu, yuk!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0909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&gt; Apa itu algoritma prim?</a:t>
            </a:r>
            <a:endParaRPr sz="172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575" y="156750"/>
            <a:ext cx="1380450" cy="1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7556425" y="1811950"/>
            <a:ext cx="16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Robert Clay Prim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708825" y="1964350"/>
            <a:ext cx="16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(1921 - 2009)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65200" y="1449875"/>
            <a:ext cx="57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Algoritma prim adalah salah satu algoritma untuk mencari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MST</a:t>
            </a: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.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54850" y="17256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&gt; Apa itu </a:t>
            </a:r>
            <a:r>
              <a:rPr lang="en" sz="1720"/>
              <a:t>MST</a:t>
            </a: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 sz="172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05375" y="2174700"/>
            <a:ext cx="57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minimum spanning tree (MST) adalah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spanning tree</a:t>
            </a: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sehingga total bobot dari setiap edge minimum.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6494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&gt; Apa itu</a:t>
            </a:r>
            <a:r>
              <a:rPr lang="en" sz="1720"/>
              <a:t> spanning tree</a:t>
            </a: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 sz="172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854200" y="3006375"/>
            <a:ext cx="57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spanning tree suatu graf G adalah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tree</a:t>
            </a: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yang memuat semua vertex di G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4438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&gt; Apa itu</a:t>
            </a:r>
            <a:r>
              <a:rPr lang="en" sz="1720"/>
              <a:t> tree</a:t>
            </a:r>
            <a:r>
              <a:rPr lang="en" sz="1720">
                <a:solidFill>
                  <a:srgbClr val="00FF00"/>
                </a:solidFill>
                <a:latin typeface="Ubuntu Mono"/>
                <a:ea typeface="Ubuntu Mono"/>
                <a:cs typeface="Ubuntu Mono"/>
                <a:sym typeface="Ubuntu Mono"/>
              </a:rPr>
              <a:t>?</a:t>
            </a:r>
            <a:endParaRPr sz="1720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854200" y="3794900"/>
            <a:ext cx="57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Tree adalah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graf</a:t>
            </a: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 terhubung tak berarah yang tak memuat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circuit</a:t>
            </a:r>
            <a:endParaRPr>
              <a:highlight>
                <a:srgbClr val="FF0000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088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748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&gt; A</a:t>
            </a:r>
            <a:r>
              <a:rPr lang="en" sz="1748">
                <a:solidFill>
                  <a:schemeClr val="accent6"/>
                </a:solidFill>
              </a:rPr>
              <a:t>pa itu circuit? Apa itu graf? Apa itu algoritma? </a:t>
            </a:r>
            <a:endParaRPr sz="1748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748">
                <a:solidFill>
                  <a:schemeClr val="accent6"/>
                </a:solidFill>
              </a:rPr>
              <a:t>Apa itu edge? Apa itu vertex? Apa itu bobot? </a:t>
            </a:r>
            <a:endParaRPr sz="1748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t/>
            </a:r>
            <a:endParaRPr sz="1548">
              <a:solidFill>
                <a:srgbClr val="00FF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006625" y="4733150"/>
            <a:ext cx="57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Udah cukup, boi.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000" y="3131994"/>
            <a:ext cx="2614000" cy="212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4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116975"/>
            <a:ext cx="6739128" cy="379904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2152 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5</a:t>
            </a:r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00" y="1116975"/>
            <a:ext cx="6748272" cy="379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2982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6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863" y="1133400"/>
            <a:ext cx="6748273" cy="37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3529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7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875" y="1133400"/>
            <a:ext cx="6748272" cy="380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4119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8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00" y="1133400"/>
            <a:ext cx="6748272" cy="37919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4839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9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00" y="1133400"/>
            <a:ext cx="6784849" cy="37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5567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step 10</a:t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00" y="1180700"/>
            <a:ext cx="6766560" cy="37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5603800" y="565075"/>
            <a:ext cx="34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Distance calculated : 7156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265500" y="1085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Hasil</a:t>
            </a:r>
            <a:endParaRPr/>
          </a:p>
        </p:txBody>
      </p:sp>
      <p:sp>
        <p:nvSpPr>
          <p:cNvPr id="287" name="Google Shape;287;p39"/>
          <p:cNvSpPr txBox="1"/>
          <p:nvPr>
            <p:ph idx="1" type="subTitle"/>
          </p:nvPr>
        </p:nvSpPr>
        <p:spPr>
          <a:xfrm>
            <a:off x="331650" y="16338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distance : 7156 km </a:t>
            </a:r>
            <a:endParaRPr/>
          </a:p>
        </p:txBody>
      </p:sp>
      <p:sp>
        <p:nvSpPr>
          <p:cNvPr id="288" name="Google Shape;288;p39"/>
          <p:cNvSpPr txBox="1"/>
          <p:nvPr/>
        </p:nvSpPr>
        <p:spPr>
          <a:xfrm>
            <a:off x="4563325" y="340700"/>
            <a:ext cx="47196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Edge </a:t>
            </a: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=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{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(Medan, Palembang), (Palembang, Jakarta),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(Jakarta, Bandung), (Palembang, Pontianak),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(Pontianak, Balikpapan), (Makassar, Balikpapan),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(Bali, Makassar), (Balikpapan, Gorontalo),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(Makassar, Kupang), (Gorontalo, Papua)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}</a:t>
            </a:r>
            <a:endParaRPr sz="9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0" y="3080425"/>
            <a:ext cx="4550475" cy="17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&gt;&gt;&gt; printf (“</a:t>
            </a:r>
            <a:r>
              <a:rPr lang="en">
                <a:solidFill>
                  <a:srgbClr val="00FF00"/>
                </a:solidFill>
              </a:rPr>
              <a:t>Thank you</a:t>
            </a:r>
            <a:r>
              <a:rPr lang="en">
                <a:solidFill>
                  <a:schemeClr val="dk1"/>
                </a:solidFill>
              </a:rPr>
              <a:t>”);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960325" y="4645875"/>
            <a:ext cx="6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All resources can be accessed at : </a:t>
            </a:r>
            <a:r>
              <a:rPr lang="en" sz="80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https://github.com/bostang/PrimAlgo</a:t>
            </a:r>
            <a:endParaRPr sz="800">
              <a:solidFill>
                <a:schemeClr val="dk1"/>
              </a:solidFill>
              <a:highlight>
                <a:srgbClr val="FF0000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Pseudocode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Intinya : menambahkan sejumlah v-1 edges bersebelahan sehingga bobot minimum dan tidak membentuk circuit!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38" y="1291013"/>
            <a:ext cx="81057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Implementasi dalam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475" y="1624802"/>
            <a:ext cx="1741476" cy="17414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438850" y="3076175"/>
            <a:ext cx="3685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# Representasi graph yang digunakan : </a:t>
            </a:r>
            <a:r>
              <a:rPr lang="en" sz="138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adjacency matrix</a:t>
            </a:r>
            <a:endParaRPr sz="1380">
              <a:solidFill>
                <a:schemeClr val="dk1"/>
              </a:solidFill>
              <a:highlight>
                <a:srgbClr val="FF0000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Kasus Sederhana</a:t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Temukanlah minimum spanning tree (MST) dari simple connected graph berikut!</a:t>
            </a:r>
            <a:endParaRPr/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00" y="1442650"/>
            <a:ext cx="4541299" cy="24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function isValid(int, int, array of bool) -&gt; bool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memeriksa apakah suatu edge e=(u,v) valid untuk ditambahkan ke MST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 = (a,b) valid bila </a:t>
            </a:r>
            <a:r>
              <a:rPr lang="en" u="sng"/>
              <a:t>salah satu</a:t>
            </a:r>
            <a:r>
              <a:rPr lang="en"/>
              <a:t> dari a dan b ada di MST.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5" y="2490288"/>
            <a:ext cx="90011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→ mencari minimum spanning tree (MST) dari suatu graf (mencetak minimum cost dan mencetak </a:t>
            </a:r>
            <a:r>
              <a:rPr i="1" lang="en"/>
              <a:t>set of edges</a:t>
            </a:r>
            <a:r>
              <a:rPr lang="en"/>
              <a:t>)</a:t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procedure primMST(array of </a:t>
            </a:r>
            <a:r>
              <a:rPr lang="en"/>
              <a:t>array</a:t>
            </a:r>
            <a:r>
              <a:rPr lang="en"/>
              <a:t> of real) -&gt; real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51" y="2271728"/>
            <a:ext cx="3960225" cy="19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6763075" y="4751350"/>
            <a:ext cx="497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0000"/>
                </a:highlight>
                <a:latin typeface="Ubuntu Mono"/>
                <a:ea typeface="Ubuntu Mono"/>
                <a:cs typeface="Ubuntu Mono"/>
                <a:sym typeface="Ubuntu Mono"/>
              </a:rPr>
              <a:t>*** berlanjut di slide berikutnya</a:t>
            </a:r>
            <a:endParaRPr sz="900">
              <a:solidFill>
                <a:schemeClr val="dk1"/>
              </a:solidFill>
              <a:highlight>
                <a:srgbClr val="FF0000"/>
              </a:highlight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5399475" y="2102850"/>
            <a:ext cx="25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Menginisasi setiap vertex belum ada di MST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4" name="Google Shape;114;p19"/>
          <p:cNvCxnSpPr>
            <a:endCxn id="113" idx="1"/>
          </p:cNvCxnSpPr>
          <p:nvPr/>
        </p:nvCxnSpPr>
        <p:spPr>
          <a:xfrm flipH="1" rot="10800000">
            <a:off x="4338075" y="2410650"/>
            <a:ext cx="1061400" cy="457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9"/>
          <p:cNvSpPr txBox="1"/>
          <p:nvPr/>
        </p:nvSpPr>
        <p:spPr>
          <a:xfrm>
            <a:off x="5526000" y="2945650"/>
            <a:ext cx="25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Menetapkan initial vertex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6" name="Google Shape;116;p19"/>
          <p:cNvCxnSpPr>
            <a:endCxn id="115" idx="1"/>
          </p:cNvCxnSpPr>
          <p:nvPr/>
        </p:nvCxnSpPr>
        <p:spPr>
          <a:xfrm flipH="1" rot="10800000">
            <a:off x="3869100" y="3145750"/>
            <a:ext cx="1656900" cy="228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5678425" y="3740800"/>
            <a:ext cx="326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Inisiasi edge yang telah ditambahkan &amp; minimum total cost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18" name="Google Shape;118;p19"/>
          <p:cNvCxnSpPr>
            <a:endCxn id="117" idx="1"/>
          </p:cNvCxnSpPr>
          <p:nvPr/>
        </p:nvCxnSpPr>
        <p:spPr>
          <a:xfrm>
            <a:off x="3828925" y="4015900"/>
            <a:ext cx="1849500" cy="327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" y="682220"/>
            <a:ext cx="522922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818000" y="60075"/>
            <a:ext cx="64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Mengulang sampai sejumlah V-1 edge telah ditambahkan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 flipH="1" rot="10800000">
            <a:off x="1610950" y="417200"/>
            <a:ext cx="1018200" cy="250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/>
          <p:nvPr/>
        </p:nvSpPr>
        <p:spPr>
          <a:xfrm>
            <a:off x="6970225" y="460275"/>
            <a:ext cx="244500" cy="2445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8132325" y="460275"/>
            <a:ext cx="244500" cy="2445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0"/>
          <p:cNvCxnSpPr>
            <a:stCxn id="126" idx="6"/>
            <a:endCxn id="127" idx="2"/>
          </p:cNvCxnSpPr>
          <p:nvPr/>
        </p:nvCxnSpPr>
        <p:spPr>
          <a:xfrm>
            <a:off x="7214725" y="582525"/>
            <a:ext cx="9177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 txBox="1"/>
          <p:nvPr/>
        </p:nvSpPr>
        <p:spPr>
          <a:xfrm>
            <a:off x="7099650" y="339450"/>
            <a:ext cx="49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6846475" y="147800"/>
            <a:ext cx="3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a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070375" y="147800"/>
            <a:ext cx="3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b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130145"/>
            <a:ext cx="5031856" cy="125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686300"/>
            <a:ext cx="4392569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3184800" y="4814175"/>
            <a:ext cx="36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Mencetak total cost (total weight)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35" name="Google Shape;135;p20"/>
          <p:cNvCxnSpPr>
            <a:stCxn id="133" idx="2"/>
            <a:endCxn id="134" idx="1"/>
          </p:cNvCxnSpPr>
          <p:nvPr/>
        </p:nvCxnSpPr>
        <p:spPr>
          <a:xfrm>
            <a:off x="2272485" y="4930800"/>
            <a:ext cx="912300" cy="83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 txBox="1"/>
          <p:nvPr/>
        </p:nvSpPr>
        <p:spPr>
          <a:xfrm>
            <a:off x="5632525" y="1212288"/>
            <a:ext cx="371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Jika terdapat edge yang menghubungkan vertex tersebut. Kalau tidak terdapat edge, maka weight = ∞ (INT_MAX)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37" name="Google Shape;137;p20"/>
          <p:cNvCxnSpPr>
            <a:endCxn id="136" idx="1"/>
          </p:cNvCxnSpPr>
          <p:nvPr/>
        </p:nvCxnSpPr>
        <p:spPr>
          <a:xfrm flipH="1" rot="10800000">
            <a:off x="4266025" y="1627938"/>
            <a:ext cx="1366500" cy="368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0"/>
          <p:cNvSpPr txBox="1"/>
          <p:nvPr/>
        </p:nvSpPr>
        <p:spPr>
          <a:xfrm>
            <a:off x="7394175" y="548000"/>
            <a:ext cx="6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minn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718900" y="2257563"/>
            <a:ext cx="37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Jika valid (tidak membentuk circuit)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40" name="Google Shape;140;p20"/>
          <p:cNvCxnSpPr/>
          <p:nvPr/>
        </p:nvCxnSpPr>
        <p:spPr>
          <a:xfrm>
            <a:off x="5247000" y="2278275"/>
            <a:ext cx="471900" cy="1842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 txBox="1"/>
          <p:nvPr/>
        </p:nvSpPr>
        <p:spPr>
          <a:xfrm>
            <a:off x="5969050" y="4175688"/>
            <a:ext cx="37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Menetapkan vertex a dan b sudah ditambahkan ke MST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5969050" y="3568838"/>
            <a:ext cx="37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inkremen edge count, total weight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43" name="Google Shape;143;p20"/>
          <p:cNvCxnSpPr>
            <a:endCxn id="141" idx="1"/>
          </p:cNvCxnSpPr>
          <p:nvPr/>
        </p:nvCxnSpPr>
        <p:spPr>
          <a:xfrm>
            <a:off x="4243150" y="4343688"/>
            <a:ext cx="1725900" cy="139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0"/>
          <p:cNvCxnSpPr>
            <a:endCxn id="142" idx="1"/>
          </p:cNvCxnSpPr>
          <p:nvPr/>
        </p:nvCxnSpPr>
        <p:spPr>
          <a:xfrm flipH="1" rot="10800000">
            <a:off x="3112450" y="3768938"/>
            <a:ext cx="2856600" cy="2124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0"/>
          <p:cNvSpPr txBox="1"/>
          <p:nvPr/>
        </p:nvSpPr>
        <p:spPr>
          <a:xfrm>
            <a:off x="5718900" y="2905550"/>
            <a:ext cx="37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Ubuntu Mono"/>
                <a:ea typeface="Ubuntu Mono"/>
                <a:cs typeface="Ubuntu Mono"/>
                <a:sym typeface="Ubuntu Mono"/>
              </a:rPr>
              <a:t>Mencetak edge yang telah ditambahkan ke MST</a:t>
            </a:r>
            <a:endParaRPr>
              <a:solidFill>
                <a:schemeClr val="accent6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 flipH="1" rot="10800000">
            <a:off x="3428825" y="3135600"/>
            <a:ext cx="2091600" cy="205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265500" y="1085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Hasil</a:t>
            </a:r>
            <a:endParaRPr/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356450" y="16136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cost </a:t>
            </a:r>
            <a:r>
              <a:rPr lang="en"/>
              <a:t>: 16 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4925150" y="159875"/>
            <a:ext cx="35565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Edge =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{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(0, 1),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(1, 2),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(1, 4</a:t>
            </a: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(0, 3),</a:t>
            </a:r>
            <a:endParaRPr sz="13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}</a:t>
            </a:r>
            <a:endParaRPr sz="900"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0" y="3201275"/>
            <a:ext cx="4675950" cy="150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850" y="2848775"/>
            <a:ext cx="3802114" cy="21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